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4"/>
  </p:notesMasterIdLst>
  <p:sldIdLst>
    <p:sldId id="262" r:id="rId2"/>
    <p:sldId id="279" r:id="rId3"/>
    <p:sldId id="283" r:id="rId4"/>
    <p:sldId id="260" r:id="rId5"/>
    <p:sldId id="263" r:id="rId6"/>
    <p:sldId id="261" r:id="rId7"/>
    <p:sldId id="284" r:id="rId8"/>
    <p:sldId id="318" r:id="rId9"/>
    <p:sldId id="320" r:id="rId10"/>
    <p:sldId id="317" r:id="rId11"/>
    <p:sldId id="292" r:id="rId12"/>
    <p:sldId id="293" r:id="rId13"/>
    <p:sldId id="324" r:id="rId14"/>
    <p:sldId id="294" r:id="rId15"/>
    <p:sldId id="298" r:id="rId16"/>
    <p:sldId id="322" r:id="rId17"/>
    <p:sldId id="295" r:id="rId18"/>
    <p:sldId id="323" r:id="rId19"/>
    <p:sldId id="296" r:id="rId20"/>
    <p:sldId id="315" r:id="rId21"/>
    <p:sldId id="321" r:id="rId22"/>
    <p:sldId id="291" r:id="rId23"/>
    <p:sldId id="285" r:id="rId24"/>
    <p:sldId id="286" r:id="rId25"/>
    <p:sldId id="290" r:id="rId26"/>
    <p:sldId id="268" r:id="rId27"/>
    <p:sldId id="288" r:id="rId28"/>
    <p:sldId id="299" r:id="rId29"/>
    <p:sldId id="266" r:id="rId30"/>
    <p:sldId id="269" r:id="rId31"/>
    <p:sldId id="270" r:id="rId32"/>
    <p:sldId id="271" r:id="rId33"/>
    <p:sldId id="267" r:id="rId34"/>
    <p:sldId id="273" r:id="rId35"/>
    <p:sldId id="272" r:id="rId36"/>
    <p:sldId id="304" r:id="rId37"/>
    <p:sldId id="303" r:id="rId38"/>
    <p:sldId id="305" r:id="rId39"/>
    <p:sldId id="306" r:id="rId40"/>
    <p:sldId id="307" r:id="rId41"/>
    <p:sldId id="274" r:id="rId42"/>
    <p:sldId id="275" r:id="rId43"/>
    <p:sldId id="311" r:id="rId44"/>
    <p:sldId id="313" r:id="rId45"/>
    <p:sldId id="312" r:id="rId46"/>
    <p:sldId id="314" r:id="rId47"/>
    <p:sldId id="276" r:id="rId48"/>
    <p:sldId id="277" r:id="rId49"/>
    <p:sldId id="301" r:id="rId50"/>
    <p:sldId id="308" r:id="rId51"/>
    <p:sldId id="309" r:id="rId52"/>
    <p:sldId id="31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hyperlink" Target="https://youtu.be/UUPn5YygFgE?si=fOjGS7frNqcJWdBN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1.png"/><Relationship Id="rId4" Type="http://schemas.openxmlformats.org/officeDocument/2006/relationships/hyperlink" Target="https://youtu.be/ieY6bY_Rgyg?si=J2sLyG0pGJHbj8K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9.png"/><Relationship Id="rId4" Type="http://schemas.openxmlformats.org/officeDocument/2006/relationships/hyperlink" Target="https://youtu.be/44kZ5xZ0Jso?si=ShWp25twiPBS69a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media" Target="../media/media8.mp4"/><Relationship Id="rId7" Type="http://schemas.openxmlformats.org/officeDocument/2006/relationships/image" Target="../media/image7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8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</a:t>
            </a:r>
            <a:r>
              <a:rPr lang="ko-KR" altLang="en-US" sz="2400"/>
              <a:t>서현재</a:t>
            </a:r>
            <a:r>
              <a:rPr lang="en-US" altLang="ko-KR" sz="2400"/>
              <a:t>-</a:t>
            </a:r>
            <a:endParaRPr lang="en-US" altLang="ko-KR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580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백준 플레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C#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형상관리 툴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742950" lvl="1" indent="-285750">
              <a:buFontTx/>
              <a:buChar char="-"/>
            </a:pPr>
            <a:r>
              <a:rPr lang="en-US" altLang="ko-KR"/>
              <a:t>GithubDesktop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1292942" y="4467061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982759" y="4467061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672577" y="442089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443564"/>
              </p:ext>
            </p:extLst>
          </p:nvPr>
        </p:nvGraphicFramePr>
        <p:xfrm>
          <a:off x="1787980" y="1851701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D20BCE-38E9-3AB6-D08E-8F642CA1B3A9}"/>
              </a:ext>
            </a:extLst>
          </p:cNvPr>
          <p:cNvSpPr txBox="1"/>
          <p:nvPr/>
        </p:nvSpPr>
        <p:spPr>
          <a:xfrm>
            <a:off x="4535773" y="381782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최종 사용법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E974BA-C27D-D501-6D98-283C6F27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02" y="5146751"/>
            <a:ext cx="1276528" cy="676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7FFE5B-0BDA-6CB7-A527-EA5907B5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59" y="5130049"/>
            <a:ext cx="1838582" cy="666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98712E-0458-6AAC-7367-1B3ABA793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61" y="5277706"/>
            <a:ext cx="5477639" cy="37152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74F6C6D-F560-9BEE-28D4-213C48171CFE}"/>
              </a:ext>
            </a:extLst>
          </p:cNvPr>
          <p:cNvSpPr/>
          <p:nvPr/>
        </p:nvSpPr>
        <p:spPr>
          <a:xfrm>
            <a:off x="3420930" y="4496558"/>
            <a:ext cx="443146" cy="232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E3D972D-CAAE-A501-6420-54BDD2BD8EF5}"/>
              </a:ext>
            </a:extLst>
          </p:cNvPr>
          <p:cNvSpPr/>
          <p:nvPr/>
        </p:nvSpPr>
        <p:spPr>
          <a:xfrm>
            <a:off x="6056670" y="4504892"/>
            <a:ext cx="443146" cy="232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0149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/>
              <a:t>클래스 다이어그램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B1937F-E4D5-FAB1-B684-D56F1819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40" y="1354393"/>
            <a:ext cx="7803119" cy="414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abstract</a:t>
            </a:r>
            <a:r>
              <a:rPr lang="ko-KR" altLang="en-US" sz="1400"/>
              <a:t>로 구현되었다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7" y="2243372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4778477" y="3428999"/>
            <a:ext cx="270387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 flipV="1">
            <a:off x="5002695" y="5338227"/>
            <a:ext cx="2479654" cy="20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C699DF4-178D-BCB5-F700-42A981D4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5163875"/>
            <a:ext cx="439163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>
            <a:off x="5474248" y="3679148"/>
            <a:ext cx="2096591" cy="11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17" idx="3"/>
            <a:endCxn id="6" idx="1"/>
          </p:cNvCxnSpPr>
          <p:nvPr/>
        </p:nvCxnSpPr>
        <p:spPr>
          <a:xfrm>
            <a:off x="5988669" y="5254624"/>
            <a:ext cx="1638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05C1202F-193C-EE1A-B7E5-59ABEB49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828800" cy="81607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4000"/>
              <a:t>UI_Base</a:t>
            </a:r>
            <a:br>
              <a:rPr lang="en-US" altLang="ko-KR"/>
            </a:br>
            <a:r>
              <a:rPr lang="en-US" altLang="ko-KR" sz="2000"/>
              <a:t>Get </a:t>
            </a:r>
            <a:r>
              <a:rPr lang="ko-KR" altLang="en-US" sz="2000"/>
              <a:t>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65CF7A-6EA7-CBEE-40DF-E1182FB1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502911"/>
            <a:ext cx="4963218" cy="3524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1A33B6-062A-B81C-B483-A6359A731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5068860"/>
            <a:ext cx="5477639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6673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r>
              <a:rPr lang="ko-KR" altLang="en-US"/>
              <a:t>의 필요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78940" y="2540185"/>
            <a:ext cx="4483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UI</a:t>
            </a:r>
            <a:r>
              <a:rPr lang="ko-KR" altLang="en-US" sz="1200"/>
              <a:t>에서 수많은 이벤트들이 발생함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0907D-5D9B-CF61-B947-87C71BF72BCC}"/>
              </a:ext>
            </a:extLst>
          </p:cNvPr>
          <p:cNvSpPr txBox="1"/>
          <p:nvPr/>
        </p:nvSpPr>
        <p:spPr>
          <a:xfrm>
            <a:off x="2979173" y="3206805"/>
            <a:ext cx="568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모든 </a:t>
            </a:r>
            <a:r>
              <a:rPr lang="en-US" altLang="ko-KR" sz="1200"/>
              <a:t>UI </a:t>
            </a:r>
            <a:r>
              <a:rPr lang="ko-KR" altLang="en-US" sz="1200"/>
              <a:t>이벤트 함수를 </a:t>
            </a:r>
            <a:r>
              <a:rPr lang="en-US" altLang="ko-KR" sz="1200"/>
              <a:t>DragDrop</a:t>
            </a:r>
            <a:r>
              <a:rPr lang="ko-KR" altLang="en-US" sz="1200"/>
              <a:t>방식으로 연동하기에 불편함이 있음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C82B8-2ABD-48C5-BC45-F5C1E3BCB3DB}"/>
              </a:ext>
            </a:extLst>
          </p:cNvPr>
          <p:cNvSpPr txBox="1"/>
          <p:nvPr/>
        </p:nvSpPr>
        <p:spPr>
          <a:xfrm>
            <a:off x="2979174" y="3873425"/>
            <a:ext cx="568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이벤트 함수를 동적으로 바인딩하면 좋겠다는 생각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2CE79-0360-5E61-835E-401A13FB62D7}"/>
              </a:ext>
            </a:extLst>
          </p:cNvPr>
          <p:cNvSpPr txBox="1"/>
          <p:nvPr/>
        </p:nvSpPr>
        <p:spPr>
          <a:xfrm>
            <a:off x="2979175" y="4540045"/>
            <a:ext cx="5683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함수를 </a:t>
            </a:r>
            <a:r>
              <a:rPr lang="en-US" altLang="ko-KR" sz="1200"/>
              <a:t>Action</a:t>
            </a:r>
            <a:r>
              <a:rPr lang="ko-KR" altLang="en-US" sz="1200"/>
              <a:t>을 통해서 구독시켜서 이벤트마다 함수를 뿌려주는 </a:t>
            </a:r>
            <a:r>
              <a:rPr lang="en-US" altLang="ko-KR" sz="1200"/>
              <a:t>EventHandler</a:t>
            </a:r>
            <a:r>
              <a:rPr lang="ko-KR" altLang="en-US" sz="1200"/>
              <a:t>필요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529966D-324A-995E-5123-35031B480320}"/>
              </a:ext>
            </a:extLst>
          </p:cNvPr>
          <p:cNvCxnSpPr>
            <a:stCxn id="28" idx="2"/>
            <a:endCxn id="6" idx="0"/>
          </p:cNvCxnSpPr>
          <p:nvPr/>
        </p:nvCxnSpPr>
        <p:spPr>
          <a:xfrm>
            <a:off x="5820695" y="2817184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13394B-46A0-04BE-7D54-9F3E3BBD8EF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820696" y="3483804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92EA3D-9BE6-9907-264E-50023F813167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820697" y="4150424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596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2765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구조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A3F1FFA-A7ED-3B50-3118-E989155B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626" y="1097016"/>
            <a:ext cx="8396748" cy="46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1317523" y="526059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7" y="1074185"/>
            <a:ext cx="8821385" cy="3253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5801033" y="526059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7894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88749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1311219" y="2319832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확장하여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7374193" y="2470059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473" y="3925931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1737930" y="5338352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8B5059F-835D-B36F-F543-F4A569B961FA}"/>
              </a:ext>
            </a:extLst>
          </p:cNvPr>
          <p:cNvSpPr/>
          <p:nvPr/>
        </p:nvSpPr>
        <p:spPr>
          <a:xfrm>
            <a:off x="8013290" y="1081548"/>
            <a:ext cx="3205316" cy="589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B6ACA0-0797-80AC-C5FA-48BD101E560E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615948" y="1671484"/>
            <a:ext cx="0" cy="798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E77B3B10-7AAF-C1EB-CFF7-05141928AC24}"/>
              </a:ext>
            </a:extLst>
          </p:cNvPr>
          <p:cNvSpPr/>
          <p:nvPr/>
        </p:nvSpPr>
        <p:spPr>
          <a:xfrm>
            <a:off x="418501" y="1081548"/>
            <a:ext cx="3205316" cy="589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E7B26E-A847-A428-378F-76AC43B0F86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67489" y="1656459"/>
            <a:ext cx="685485" cy="663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05C2BB7-03F9-3BF4-3C12-C98D2514D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61" y="5111273"/>
            <a:ext cx="3810532" cy="10669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8FF3AD-8B55-50BF-7449-786C447F4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79" y="3576301"/>
            <a:ext cx="6668431" cy="228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5CDCC4-DA64-74CC-D27E-290EEC117E06}"/>
              </a:ext>
            </a:extLst>
          </p:cNvPr>
          <p:cNvSpPr txBox="1"/>
          <p:nvPr/>
        </p:nvSpPr>
        <p:spPr>
          <a:xfrm>
            <a:off x="1314240" y="31091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83D725F-9085-0ED6-C147-FE246FF3F42F}"/>
              </a:ext>
            </a:extLst>
          </p:cNvPr>
          <p:cNvSpPr/>
          <p:nvPr/>
        </p:nvSpPr>
        <p:spPr>
          <a:xfrm>
            <a:off x="3245724" y="3416960"/>
            <a:ext cx="3490451" cy="508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E500BD-1921-0464-DDDA-C9C245925FBB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3552974" y="2843052"/>
            <a:ext cx="3021" cy="266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A55C65D0-6C06-C4A9-B3F9-5B39E41E2D40}"/>
              </a:ext>
            </a:extLst>
          </p:cNvPr>
          <p:cNvSpPr/>
          <p:nvPr/>
        </p:nvSpPr>
        <p:spPr>
          <a:xfrm>
            <a:off x="8121449" y="1081548"/>
            <a:ext cx="993054" cy="589936"/>
          </a:xfrm>
          <a:prstGeom prst="ellipse">
            <a:avLst/>
          </a:prstGeom>
          <a:noFill/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655CB10-50BE-96FF-846F-AAD4D993135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698775" y="1671484"/>
            <a:ext cx="917173" cy="2254447"/>
          </a:xfrm>
          <a:prstGeom prst="straightConnector1">
            <a:avLst/>
          </a:prstGeom>
          <a:ln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endParaRPr lang="en-US" altLang="ko-KR" sz="4000">
              <a:solidFill>
                <a:srgbClr val="FFC000"/>
              </a:solidFill>
            </a:endParaRPr>
          </a:p>
          <a:p>
            <a:pPr algn="ctr"/>
            <a:r>
              <a:rPr lang="ko-KR" altLang="en-US" sz="3600"/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7074310" y="2088308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320117" y="4839785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  <p:pic>
        <p:nvPicPr>
          <p:cNvPr id="8" name="그림 7" descr="패턴, 사각형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1C6C8C69-E253-B5AC-D3DC-095F0E62D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014413"/>
            <a:ext cx="3181965" cy="268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656440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/>
              <a:t>최초 </a:t>
            </a:r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 </a:t>
            </a:r>
            <a:r>
              <a:rPr lang="ko-KR" altLang="en-US"/>
              <a:t>영상</a:t>
            </a:r>
          </a:p>
        </p:txBody>
      </p:sp>
      <p:pic>
        <p:nvPicPr>
          <p:cNvPr id="5" name="그림 4" descr="스크린샷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2176E54-F679-F426-5E9D-2C630BD5F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24" y="2000912"/>
            <a:ext cx="5715000" cy="2886075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5EEEC61-405A-8C5C-2D86-9C2697588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08" y="425081"/>
            <a:ext cx="3488782" cy="342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E3E30-3CED-B62D-E0FE-DBE62201BD2D}"/>
              </a:ext>
            </a:extLst>
          </p:cNvPr>
          <p:cNvSpPr txBox="1"/>
          <p:nvPr/>
        </p:nvSpPr>
        <p:spPr>
          <a:xfrm>
            <a:off x="7421569" y="3945030"/>
            <a:ext cx="338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프리펩이름으로 맵의 모양을 만들고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C23D1-2A0C-36BC-A99F-F298E2D70300}"/>
              </a:ext>
            </a:extLst>
          </p:cNvPr>
          <p:cNvSpPr txBox="1"/>
          <p:nvPr/>
        </p:nvSpPr>
        <p:spPr>
          <a:xfrm>
            <a:off x="7817511" y="4579210"/>
            <a:ext cx="25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타일형식이 많아질수록 불편함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ECD8C-3BDE-3045-7F77-138865E06BEB}"/>
              </a:ext>
            </a:extLst>
          </p:cNvPr>
          <p:cNvSpPr txBox="1"/>
          <p:nvPr/>
        </p:nvSpPr>
        <p:spPr>
          <a:xfrm>
            <a:off x="7601105" y="5255012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타일의 규칙을 만들어서 데이터 변경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864414-F462-29E1-DE56-F3B41E05E56B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9113699" y="4252807"/>
            <a:ext cx="0" cy="326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483758-71F4-B59D-F59E-C14EE5431EE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113699" y="4886987"/>
            <a:ext cx="0" cy="368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3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368413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 </a:t>
            </a:r>
            <a:r>
              <a:rPr lang="ko-KR" altLang="en-US"/>
              <a:t>영상</a:t>
            </a:r>
          </a:p>
        </p:txBody>
      </p:sp>
      <p:pic>
        <p:nvPicPr>
          <p:cNvPr id="7" name="그림 6" descr="스크린샷, 소프트웨어, 컴퓨터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1490DF-6204-FF84-FE09-E38B8E15E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2" y="1985962"/>
            <a:ext cx="5715000" cy="2886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459FF8-5080-761B-3CC3-19A4E69A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74" y="1446980"/>
            <a:ext cx="5269414" cy="3677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AF5A2-9F60-853F-75CE-B19458703A8A}"/>
              </a:ext>
            </a:extLst>
          </p:cNvPr>
          <p:cNvSpPr txBox="1"/>
          <p:nvPr/>
        </p:nvSpPr>
        <p:spPr>
          <a:xfrm>
            <a:off x="7056943" y="5384652"/>
            <a:ext cx="4139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데이터 컨벤션을 맞추고 엑셀에서 파싱하도록 변경</a:t>
            </a:r>
          </a:p>
        </p:txBody>
      </p:sp>
    </p:spTree>
    <p:extLst>
      <p:ext uri="{BB962C8B-B14F-4D97-AF65-F5344CB8AC3E}">
        <p14:creationId xmlns:p14="http://schemas.microsoft.com/office/powerpoint/2010/main" val="4180100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06240" cy="7416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/>
              <a:t>Map </a:t>
            </a:r>
            <a:r>
              <a:rPr lang="ko-KR" altLang="en-US" sz="3600"/>
              <a:t>자동생성 </a:t>
            </a:r>
            <a:r>
              <a:rPr lang="en-US" altLang="ko-KR" sz="3600"/>
              <a:t>Tool</a:t>
            </a:r>
            <a:br>
              <a:rPr lang="en-US" altLang="ko-KR" sz="3600"/>
            </a:br>
            <a:r>
              <a:rPr lang="ko-KR" altLang="en-US" sz="2000"/>
              <a:t>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자동생성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69150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8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1000432" y="1124232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4800599" y="3527682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26" y="2712276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070553" y="4127847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각 행을 배열에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552594"/>
            <a:ext cx="477125" cy="223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100">
                <a:latin typeface="+mj-lt"/>
                <a:ea typeface="+mj-ea"/>
                <a:cs typeface="+mj-cs"/>
              </a:rPr>
              <a:t>기타이력</a:t>
            </a:r>
            <a:endParaRPr lang="en-US" altLang="ko-KR" sz="41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4" name="그림 3" descr="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9719A8-BE28-9919-478C-67505451B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0" y="2949985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6400800" y="1525926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6579107" y="3105215"/>
            <a:ext cx="328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</a:t>
            </a:r>
            <a:endParaRPr lang="en-US" altLang="ko-KR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6579107" y="5131745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F4D599-A52D-814A-D561-79755B1F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35771"/>
            <a:ext cx="22098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A9862-5816-CD1F-23B5-AE5D0BD89C2D}"/>
              </a:ext>
            </a:extLst>
          </p:cNvPr>
          <p:cNvSpPr txBox="1"/>
          <p:nvPr/>
        </p:nvSpPr>
        <p:spPr>
          <a:xfrm>
            <a:off x="6579107" y="3736157"/>
            <a:ext cx="3288322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실제 게임에 들어갈 때 데이터를 파싱</a:t>
            </a:r>
          </a:p>
        </p:txBody>
      </p: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65" y="3617519"/>
            <a:ext cx="4386308" cy="17593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사용하고</a:t>
            </a:r>
            <a:r>
              <a:rPr lang="en-US" altLang="ko-KR" sz="1400"/>
              <a:t>, 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5712540" y="4020120"/>
            <a:ext cx="5191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938685" y="1097352"/>
            <a:ext cx="1484670" cy="1593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C03A9A-FC04-3CDC-4FA9-044AA622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1556266"/>
            <a:ext cx="5605508" cy="3499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598782-B625-C58C-36F5-B00F78FAA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7" y="2465306"/>
            <a:ext cx="5605508" cy="4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73626" y="1976668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69110" y="2346000"/>
            <a:ext cx="1466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지원할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3153964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5699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4" name="KakaoTalk_20241001_161213095">
            <a:hlinkClick r:id="" action="ppaction://media"/>
            <a:extLst>
              <a:ext uri="{FF2B5EF4-FFF2-40B4-BE49-F238E27FC236}">
                <a16:creationId xmlns:a16="http://schemas.microsoft.com/office/drawing/2014/main" id="{535F65A5-F5AD-751C-ED0C-39EF7B6A4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778" y="788729"/>
            <a:ext cx="9466442" cy="40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226143" y="1959115"/>
            <a:ext cx="283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목적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기간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기능을 개발하기 위한 사용 도구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인원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업무</a:t>
            </a:r>
            <a:r>
              <a:rPr lang="en-US" altLang="ko-KR" sz="2000"/>
              <a:t>: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2959510" y="1959115"/>
            <a:ext cx="7954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게임 개발 공모전을 위한 수학 게임</a:t>
            </a:r>
            <a:br>
              <a:rPr lang="en-US" altLang="ko-KR" sz="2000"/>
            </a:br>
            <a:r>
              <a:rPr lang="ko-KR" altLang="en-US" sz="2000"/>
              <a:t> </a:t>
            </a:r>
            <a:r>
              <a:rPr lang="en-US" altLang="ko-KR" sz="2000"/>
              <a:t>2023.04~ 2023.08</a:t>
            </a:r>
            <a:br>
              <a:rPr lang="en-US" altLang="ko-KR" sz="2000"/>
            </a:br>
            <a:r>
              <a:rPr lang="en-US" altLang="ko-KR" sz="2000"/>
              <a:t>Unity, C#, Git, GithubDesktop, </a:t>
            </a:r>
            <a:r>
              <a:rPr lang="ko-KR" altLang="en-US" sz="2000"/>
              <a:t>포톤</a:t>
            </a:r>
            <a:r>
              <a:rPr lang="en-US" altLang="ko-KR" sz="2000"/>
              <a:t>, MathpidAPI, Firebase</a:t>
            </a:r>
          </a:p>
          <a:p>
            <a:pPr latinLnBrk="1"/>
            <a:br>
              <a:rPr lang="en-US" altLang="ko-KR" sz="2000"/>
            </a:br>
            <a:r>
              <a:rPr lang="en-US" altLang="ko-KR" sz="2000"/>
              <a:t>5</a:t>
            </a:r>
            <a:r>
              <a:rPr lang="ko-KR" altLang="en-US" sz="2000"/>
              <a:t>인</a:t>
            </a:r>
            <a:r>
              <a:rPr lang="en-US" altLang="ko-KR" sz="2000"/>
              <a:t>(</a:t>
            </a:r>
            <a:r>
              <a:rPr lang="ko-KR" altLang="en-US" sz="2000"/>
              <a:t>프로그래머</a:t>
            </a:r>
            <a:r>
              <a:rPr lang="en-US" altLang="ko-KR" sz="2000"/>
              <a:t>4, </a:t>
            </a:r>
            <a:r>
              <a:rPr lang="ko-KR" altLang="en-US" sz="2000"/>
              <a:t>아트</a:t>
            </a:r>
            <a:r>
              <a:rPr lang="en-US" altLang="ko-KR" sz="2000"/>
              <a:t>1)</a:t>
            </a:r>
            <a:br>
              <a:rPr lang="en-US" altLang="ko-KR" sz="2000"/>
            </a:br>
            <a:r>
              <a:rPr lang="ko-KR" altLang="en-US" sz="2000"/>
              <a:t>애니메이션</a:t>
            </a:r>
            <a:r>
              <a:rPr lang="en-US" altLang="ko-KR" sz="2000"/>
              <a:t>, UI, </a:t>
            </a:r>
            <a:r>
              <a:rPr lang="ko-KR" altLang="en-US" sz="2000">
                <a:solidFill>
                  <a:srgbClr val="FFC000"/>
                </a:solidFill>
              </a:rPr>
              <a:t>포톤 서버</a:t>
            </a:r>
            <a:r>
              <a:rPr lang="en-US" altLang="ko-KR" sz="2000"/>
              <a:t>, </a:t>
            </a:r>
            <a:r>
              <a:rPr lang="ko-KR" altLang="en-US" sz="2000">
                <a:solidFill>
                  <a:srgbClr val="FFC000"/>
                </a:solidFill>
              </a:rPr>
              <a:t>멀티</a:t>
            </a:r>
            <a:r>
              <a:rPr lang="en-US" altLang="ko-KR" sz="2000"/>
              <a:t>, </a:t>
            </a:r>
            <a:r>
              <a:rPr lang="en-US" altLang="ko-KR" sz="2000">
                <a:solidFill>
                  <a:srgbClr val="FFC000"/>
                </a:solidFill>
              </a:rPr>
              <a:t>MathpidAPI</a:t>
            </a:r>
            <a:r>
              <a:rPr lang="ko-KR" altLang="en-US" sz="2000">
                <a:solidFill>
                  <a:srgbClr val="FFC000"/>
                </a:solidFill>
              </a:rPr>
              <a:t>연동</a:t>
            </a:r>
            <a:r>
              <a:rPr lang="en-US" altLang="ko-KR" sz="2000"/>
              <a:t>, </a:t>
            </a:r>
            <a:r>
              <a:rPr lang="ko-KR" altLang="en-US" sz="2000"/>
              <a:t>데이터 연동</a:t>
            </a:r>
            <a:r>
              <a:rPr lang="en-US" altLang="ko-KR" sz="2000"/>
              <a:t>, </a:t>
            </a:r>
            <a:r>
              <a:rPr lang="ko-KR" altLang="en-US" sz="2000"/>
              <a:t>스토리모드</a:t>
            </a:r>
            <a:r>
              <a:rPr lang="en-US" altLang="ko-KR" sz="2000"/>
              <a:t>, </a:t>
            </a:r>
            <a:r>
              <a:rPr lang="ko-KR" altLang="en-US" sz="2000"/>
              <a:t>연습모드</a:t>
            </a:r>
            <a:endParaRPr lang="ko-KR" altLang="en-US" sz="2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해상도 트러블 슈팅</a:t>
            </a:r>
            <a:endParaRPr lang="en-US" altLang="ko-KR" sz="4000"/>
          </a:p>
        </p:txBody>
      </p:sp>
      <p:pic>
        <p:nvPicPr>
          <p:cNvPr id="3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EAEC2E68-93A2-92FE-45D3-B750B0CF4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940" y="941504"/>
            <a:ext cx="7270115" cy="3900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8D43F-16E4-0FCE-98C5-AF1B1852496C}"/>
              </a:ext>
            </a:extLst>
          </p:cNvPr>
          <p:cNvSpPr txBox="1"/>
          <p:nvPr/>
        </p:nvSpPr>
        <p:spPr>
          <a:xfrm>
            <a:off x="3716590" y="565488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서로 다른 해상도를 가진 두 기기로 </a:t>
            </a:r>
            <a:r>
              <a:rPr lang="en-US" altLang="ko-KR" sz="1400"/>
              <a:t>PVP</a:t>
            </a:r>
            <a:r>
              <a:rPr lang="ko-KR" altLang="en-US" sz="1400"/>
              <a:t>를 진행하면 플레이가 이상해진다</a:t>
            </a:r>
            <a:r>
              <a:rPr lang="en-US" altLang="ko-KR" sz="1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500C-D0E5-C0EE-5C13-97F0989AB2E6}"/>
              </a:ext>
            </a:extLst>
          </p:cNvPr>
          <p:cNvSpPr txBox="1"/>
          <p:nvPr/>
        </p:nvSpPr>
        <p:spPr>
          <a:xfrm>
            <a:off x="3716590" y="617810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해상도가 다른 두 환경에서는 물체의 위치가 이상하게 잡힌다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8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이해</a:t>
            </a:r>
            <a:endParaRPr lang="en-US" altLang="ko-KR" sz="4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BA98B-B86A-5324-B987-C116E4B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3" y="1081549"/>
            <a:ext cx="4758813" cy="2256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FBCAC-1F6A-0482-BBC0-740B97B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3" y="3711450"/>
            <a:ext cx="4758813" cy="2222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5461818" y="1081549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되는 경우 두 화면에서 동일한 좌표를 가지지만 화면상의 위치는 달라지게 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5461817" y="2209668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1920x1080 </a:t>
            </a:r>
            <a:r>
              <a:rPr lang="ko-KR" altLang="en-US" sz="1400"/>
              <a:t>해상도의 기기에서는 오른쪽 가장자리에 매우 가까이 있다고 보일 것이고</a:t>
            </a:r>
            <a:r>
              <a:rPr lang="en-US" altLang="ko-KR" sz="1400"/>
              <a:t>, 3200x1440 </a:t>
            </a:r>
            <a:r>
              <a:rPr lang="ko-KR" altLang="en-US" sz="1400"/>
              <a:t>해상도에서는 거의 화면의 정중앙에서 살짝 오른쪽위로 이동한 정도의 위치에 있다고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5461816" y="369422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그리고 플레이어의 이동속도도 문제가 있었다</a:t>
            </a:r>
            <a:r>
              <a:rPr lang="en-US" altLang="ko-KR" sz="1400"/>
              <a:t>. </a:t>
            </a:r>
            <a:r>
              <a:rPr lang="ko-KR" altLang="en-US" sz="1400"/>
              <a:t>플레이어는 동일한 단위</a:t>
            </a:r>
            <a:r>
              <a:rPr lang="en-US" altLang="ko-KR" sz="1400"/>
              <a:t>(unit)</a:t>
            </a:r>
            <a:r>
              <a:rPr lang="ko-KR" altLang="en-US" sz="1400"/>
              <a:t>으로 이동하므로 작은 해상도를 가진 플레이어가 상대적으로 더 높은 이동속도를 가지게 되었다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03428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578945" y="1224823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앞선 상황에서 문제를 해결하기 위해 오브젝트 위치를 왜곡하여 해결하려했다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578944" y="220339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MasterClient</a:t>
            </a:r>
            <a:r>
              <a:rPr lang="ko-KR" altLang="en-US" sz="1400"/>
              <a:t>에서 생긴 이 오브젝트의 정보를</a:t>
            </a:r>
            <a:r>
              <a:rPr lang="en-US" altLang="ko-KR" sz="1400"/>
              <a:t>, </a:t>
            </a:r>
            <a:r>
              <a:rPr lang="ko-KR" altLang="en-US" sz="1400"/>
              <a:t>다른 </a:t>
            </a:r>
            <a:r>
              <a:rPr lang="en-US" altLang="ko-KR" sz="1400"/>
              <a:t>Client</a:t>
            </a:r>
            <a:r>
              <a:rPr lang="ko-KR" altLang="en-US" sz="1400"/>
              <a:t>에서 수신할 때는 자기 해상도에 맞게끔 조정해서 가져오는것이다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578943" y="3343937"/>
            <a:ext cx="475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그러면 동일한 위치에 있는것처럼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578942" y="4308957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그래서 우리는</a:t>
            </a:r>
            <a:r>
              <a:rPr lang="en-US" altLang="ko-KR" sz="1400"/>
              <a:t>, MasterClient</a:t>
            </a:r>
            <a:r>
              <a:rPr lang="ko-KR" altLang="en-US" sz="1400"/>
              <a:t>에서 오브젝트의 전체 해상도 대비 위치값</a:t>
            </a:r>
            <a:r>
              <a:rPr lang="en-US" altLang="ko-KR" sz="1400"/>
              <a:t>,  </a:t>
            </a:r>
            <a:r>
              <a:rPr lang="ko-KR" altLang="en-US" sz="1400"/>
              <a:t>그러니까 </a:t>
            </a:r>
            <a:r>
              <a:rPr lang="en-US" altLang="ko-KR" sz="1400"/>
              <a:t>x</a:t>
            </a:r>
            <a:r>
              <a:rPr lang="ko-KR" altLang="en-US" sz="1400"/>
              <a:t>좌표를 그냥 보내는것이 아니라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(x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가로 해상도</a:t>
            </a:r>
            <a:r>
              <a:rPr lang="en-US" altLang="ko-KR" sz="1400"/>
              <a:t>)</a:t>
            </a:r>
            <a:r>
              <a:rPr lang="ko-KR" altLang="en-US" sz="1400"/>
              <a:t>와 </a:t>
            </a:r>
            <a:r>
              <a:rPr lang="en-US" altLang="ko-KR" sz="1400"/>
              <a:t>(y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세로 해상도</a:t>
            </a:r>
            <a:r>
              <a:rPr lang="en-US" altLang="ko-KR" sz="1400"/>
              <a:t>)</a:t>
            </a:r>
            <a:r>
              <a:rPr lang="ko-KR" altLang="en-US" sz="1400"/>
              <a:t>를 보내기로 결정했다</a:t>
            </a:r>
            <a:r>
              <a:rPr lang="en-US" altLang="ko-KR" sz="140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958351" y="1748043"/>
            <a:ext cx="1" cy="45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958350" y="2942060"/>
            <a:ext cx="1" cy="40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5958349" y="3651714"/>
            <a:ext cx="1" cy="657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578942" y="5694812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 비율을 전송하면</a:t>
            </a:r>
            <a:r>
              <a:rPr lang="en-US" altLang="ko-KR" sz="1400"/>
              <a:t>, </a:t>
            </a:r>
            <a:r>
              <a:rPr lang="ko-KR" altLang="en-US" sz="1400"/>
              <a:t>수신한 </a:t>
            </a:r>
            <a:r>
              <a:rPr lang="en-US" altLang="ko-KR" sz="1400"/>
              <a:t>Client</a:t>
            </a:r>
            <a:r>
              <a:rPr lang="ko-KR" altLang="en-US" sz="1400"/>
              <a:t>는 자신의 해상도에 이 비율을 곱해서 이 오브젝트가 있어야 할 위치를 도출해낼 수 있을것이다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958349" y="5263064"/>
            <a:ext cx="0" cy="4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3185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EF471-C12D-481F-4185-E90EDDA8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50" y="2140346"/>
            <a:ext cx="4926340" cy="32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26392" y="2739120"/>
            <a:ext cx="529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연산 과정을 보면</a:t>
            </a:r>
            <a:r>
              <a:rPr lang="en-US" altLang="ko-KR" sz="1400"/>
              <a:t>, </a:t>
            </a:r>
            <a:r>
              <a:rPr lang="ko-KR" altLang="en-US" sz="1400"/>
              <a:t>좀 특이한 과정이 하나 있는데</a:t>
            </a:r>
            <a:r>
              <a:rPr lang="en-US" altLang="ko-KR" sz="1400"/>
              <a:t>, </a:t>
            </a:r>
            <a:r>
              <a:rPr lang="ko-KR" altLang="en-US" sz="1400"/>
              <a:t>이는 레터박스 때문이다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우리는 여태까지 가변 해상도를 고려하지않고 </a:t>
            </a:r>
          </a:p>
          <a:p>
            <a:r>
              <a:rPr lang="en-US" altLang="ko-KR" sz="1400"/>
              <a:t>3200x1440 </a:t>
            </a:r>
            <a:r>
              <a:rPr lang="ko-KR" altLang="en-US" sz="1400"/>
              <a:t>해상도를 기준으로 작업했고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1920x1080 </a:t>
            </a:r>
            <a:r>
              <a:rPr lang="ko-KR" altLang="en-US" sz="1400"/>
              <a:t>해상도처럼 가로로 눕혔을 때 세로로 더 높은 해상도는 </a:t>
            </a:r>
          </a:p>
          <a:p>
            <a:r>
              <a:rPr lang="ko-KR" altLang="en-US" sz="1400"/>
              <a:t>위 아래로 레터박스가 생긴다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그래서 왼쪽과 같이 구현했다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5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1209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3585087" y="2412823"/>
            <a:ext cx="5021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3</a:t>
            </a:r>
            <a:r>
              <a:rPr lang="ko-KR" altLang="en-US"/>
              <a:t>회 웅진 씽크빅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스팀 출시 예정작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26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2) </a:t>
            </a:r>
            <a:r>
              <a:rPr lang="ko-KR" altLang="en-US" sz="1600"/>
              <a:t>캐릭터 속도 동기화</a:t>
            </a:r>
            <a:endParaRPr lang="en-US" altLang="ko-KR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43362" y="2084221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캐릭터 속도 동기화 문제도 해상도와 비슷하게 해결할 수 있을거같았다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DEC26-E29D-1140-FBBC-D8BD7E15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2" y="1869425"/>
            <a:ext cx="4778424" cy="32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9DC00-9552-9C3B-E892-54E8C3A24F07}"/>
              </a:ext>
            </a:extLst>
          </p:cNvPr>
          <p:cNvSpPr txBox="1"/>
          <p:nvPr/>
        </p:nvSpPr>
        <p:spPr>
          <a:xfrm>
            <a:off x="5943362" y="398895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Awake </a:t>
            </a:r>
            <a:r>
              <a:rPr lang="ko-KR" altLang="en-US" sz="1400"/>
              <a:t>단계에서 해상도에 맞는 </a:t>
            </a:r>
            <a:r>
              <a:rPr lang="en-US" altLang="ko-KR" sz="1400"/>
              <a:t>_speed</a:t>
            </a:r>
            <a:r>
              <a:rPr lang="ko-KR" altLang="en-US" sz="1400"/>
              <a:t>의 </a:t>
            </a:r>
            <a:r>
              <a:rPr lang="en-US" altLang="ko-KR" sz="1400"/>
              <a:t>adjustedSpeed</a:t>
            </a:r>
            <a:r>
              <a:rPr lang="ko-KR" altLang="en-US" sz="1400"/>
              <a:t>를 산출하고 이를 </a:t>
            </a:r>
            <a:r>
              <a:rPr lang="en-US" altLang="ko-KR" sz="1400"/>
              <a:t>_speed</a:t>
            </a:r>
            <a:r>
              <a:rPr lang="ko-KR" altLang="en-US" sz="1400"/>
              <a:t>에 적용했다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40323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62748" y="5574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https://youtu.be/ieY6bY_Rgyg?si=J2sLyG0pGJHbj8KL</a:t>
            </a:r>
            <a:endParaRPr lang="ko-KR" altLang="en-US"/>
          </a:p>
        </p:txBody>
      </p:sp>
      <p:pic>
        <p:nvPicPr>
          <p:cNvPr id="4" name="DungeonPocha_GameVideo">
            <a:hlinkClick r:id="" action="ppaction://media"/>
            <a:extLst>
              <a:ext uri="{FF2B5EF4-FFF2-40B4-BE49-F238E27FC236}">
                <a16:creationId xmlns:a16="http://schemas.microsoft.com/office/drawing/2014/main" id="{09BA698F-10D3-6BB5-A30D-113A07576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9456" y="707886"/>
            <a:ext cx="7993086" cy="44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>
                <a:solidFill>
                  <a:srgbClr val="FFC000"/>
                </a:solidFill>
              </a:rPr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437F8-7AA7-6460-1A1A-27265DF3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6" y="939301"/>
            <a:ext cx="4296375" cy="2010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AF1E9-DCC3-56F1-B139-5E5CB7090D82}"/>
              </a:ext>
            </a:extLst>
          </p:cNvPr>
          <p:cNvSpPr txBox="1"/>
          <p:nvPr/>
        </p:nvSpPr>
        <p:spPr>
          <a:xfrm>
            <a:off x="5014452" y="944537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던전에 입장하면 </a:t>
            </a:r>
            <a:r>
              <a:rPr lang="en-US" altLang="ko-KR" sz="1400"/>
              <a:t>CoSpawnMonster</a:t>
            </a:r>
            <a:r>
              <a:rPr lang="ko-KR" altLang="en-US" sz="1400"/>
              <a:t>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2C47-6A1F-AA5C-0FF1-E8E33CBFCA03}"/>
              </a:ext>
            </a:extLst>
          </p:cNvPr>
          <p:cNvSpPr txBox="1"/>
          <p:nvPr/>
        </p:nvSpPr>
        <p:spPr>
          <a:xfrm>
            <a:off x="5014452" y="19443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6DB0CA-1CE1-223B-B2F2-09983FD4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7" y="3348426"/>
            <a:ext cx="6965994" cy="2351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7821561" y="3436344"/>
            <a:ext cx="2900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CreateMonsterIcon</a:t>
            </a:r>
            <a:r>
              <a:rPr lang="ko-KR" altLang="en-US" sz="1400"/>
              <a:t>은 스테이지 정보에 맞게 몬스터 능력치가 설정되고 플레이어 스폰 쪽으로 계속해서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84652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6415548" y="108110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 아이콘을 만나면 그 상대로 공격을 하고 피가 없을 때 까지 공격한다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A8173-CD74-32E3-F1FC-7527A06F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40" y="1081108"/>
            <a:ext cx="5106113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41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9291484" y="136176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CreatePlayerIcon</a:t>
            </a:r>
            <a:r>
              <a:rPr lang="ko-KR" altLang="en-US" sz="1400"/>
              <a:t>은 플레이어 </a:t>
            </a:r>
            <a:r>
              <a:rPr lang="en-US" altLang="ko-KR" sz="1400"/>
              <a:t>Icon</a:t>
            </a:r>
            <a:r>
              <a:rPr lang="ko-KR" altLang="en-US" sz="1400"/>
              <a:t>을 생성하고 몬스터 스폰쪽으로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AE8A2-DA3C-533C-55C9-5F7D6D2B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454604"/>
            <a:ext cx="7826478" cy="1843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5DD6DB-EAC8-D9B5-B5ED-56528C25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16" y="2996568"/>
            <a:ext cx="3572374" cy="1476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BB0C83-023E-23DF-0D69-6E6AC06EB572}"/>
              </a:ext>
            </a:extLst>
          </p:cNvPr>
          <p:cNvSpPr txBox="1"/>
          <p:nvPr/>
        </p:nvSpPr>
        <p:spPr>
          <a:xfrm>
            <a:off x="7929716" y="5171148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플레이어도 몬스터를 만나면 공격을 시작한다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B0D69-8EC7-4AF2-2798-38368314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9" y="2516686"/>
            <a:ext cx="6935356" cy="42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8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D815D9-85C6-FD33-EFC8-09947961504C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영상</a:t>
            </a:r>
          </a:p>
        </p:txBody>
      </p:sp>
      <p:pic>
        <p:nvPicPr>
          <p:cNvPr id="4" name="DungeonPochaPlay">
            <a:hlinkClick r:id="" action="ppaction://media"/>
            <a:extLst>
              <a:ext uri="{FF2B5EF4-FFF2-40B4-BE49-F238E27FC236}">
                <a16:creationId xmlns:a16="http://schemas.microsoft.com/office/drawing/2014/main" id="{62E2D0C7-7233-87DF-206A-DAAAB58DF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204" y="988427"/>
            <a:ext cx="8677592" cy="48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5928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https://youtu.be/44kZ5xZ0Jso?si=ShWp25twiPBS69ae</a:t>
            </a:r>
            <a:endParaRPr lang="ko-KR" alt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615713C-9A4D-5EE7-B297-4FB6CF74D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399" y="707886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Google Ads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36F19-FB7B-34C9-683E-C8ED0DCC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2" y="1399535"/>
            <a:ext cx="4835356" cy="24389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46AE9-F73A-B9A2-06F5-11C1D918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4" y="1399535"/>
            <a:ext cx="3838438" cy="4543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A335C-6BCA-B2B5-FE64-FBB1A6E11CC6}"/>
              </a:ext>
            </a:extLst>
          </p:cNvPr>
          <p:cNvSpPr txBox="1"/>
          <p:nvPr/>
        </p:nvSpPr>
        <p:spPr>
          <a:xfrm>
            <a:off x="1201464" y="899822"/>
            <a:ext cx="216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붙여보았다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8700-4CF4-5111-68F3-DE1F2919DE57}"/>
              </a:ext>
            </a:extLst>
          </p:cNvPr>
          <p:cNvSpPr txBox="1"/>
          <p:nvPr/>
        </p:nvSpPr>
        <p:spPr>
          <a:xfrm>
            <a:off x="6409764" y="914672"/>
            <a:ext cx="241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 내용을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8468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게임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58111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17A5CB-5298-87A8-C584-47FA1759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1" y="677539"/>
            <a:ext cx="9606116" cy="49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7004D-E5A9-7564-D126-DCC2505B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85" y="1884684"/>
            <a:ext cx="3791479" cy="2715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6AD51-573B-BBE1-B912-48F814C5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38" y="391021"/>
            <a:ext cx="4417867" cy="6075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DEE02D-3BA8-5FF6-607A-E0999D01BBBE}"/>
              </a:ext>
            </a:extLst>
          </p:cNvPr>
          <p:cNvSpPr txBox="1"/>
          <p:nvPr/>
        </p:nvSpPr>
        <p:spPr>
          <a:xfrm>
            <a:off x="439994" y="1170216"/>
            <a:ext cx="24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실제로 광고를 보여줄 때 사용되는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23BF7-F6BE-4A5C-C28A-905630333AC6}"/>
              </a:ext>
            </a:extLst>
          </p:cNvPr>
          <p:cNvSpPr txBox="1"/>
          <p:nvPr/>
        </p:nvSpPr>
        <p:spPr>
          <a:xfrm>
            <a:off x="9267630" y="2736502"/>
            <a:ext cx="2467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끄는 등 이벤트가 발생될 떄 사용되는 함수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우리의 경우 광고를 끄면 </a:t>
            </a:r>
            <a:r>
              <a:rPr lang="en-US" altLang="ko-KR" sz="1400"/>
              <a:t>GameScene</a:t>
            </a:r>
            <a:r>
              <a:rPr lang="ko-KR" altLang="en-US" sz="1400"/>
              <a:t>으로 이동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광고의 에러가 생겨도 </a:t>
            </a:r>
            <a:r>
              <a:rPr lang="en-US" altLang="ko-KR" sz="1400"/>
              <a:t>GameScene</a:t>
            </a:r>
            <a:r>
              <a:rPr lang="ko-KR" altLang="en-US" sz="1400"/>
              <a:t>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35710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E25C6-4A5B-E190-1CB7-350A7DA9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799997"/>
            <a:ext cx="5020376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47322-D121-24AE-4E87-B08D2AA3467E}"/>
              </a:ext>
            </a:extLst>
          </p:cNvPr>
          <p:cNvSpPr txBox="1"/>
          <p:nvPr/>
        </p:nvSpPr>
        <p:spPr>
          <a:xfrm>
            <a:off x="2012650" y="1327355"/>
            <a:ext cx="314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다음 전면 광고를 미리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4934-BB97-F5B0-36E7-59530EF53FB2}"/>
              </a:ext>
            </a:extLst>
          </p:cNvPr>
          <p:cNvSpPr txBox="1"/>
          <p:nvPr/>
        </p:nvSpPr>
        <p:spPr>
          <a:xfrm>
            <a:off x="6659400" y="2951945"/>
            <a:ext cx="3146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한번 보여주면 </a:t>
            </a:r>
            <a:r>
              <a:rPr lang="en-US" altLang="ko-KR" sz="1400"/>
              <a:t>Reload</a:t>
            </a:r>
            <a:r>
              <a:rPr lang="ko-KR" altLang="en-US" sz="1400"/>
              <a:t>함수가 실행되어 광고를 저장하고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다시 광고가 나오면 저장된 광고가 나오고 </a:t>
            </a:r>
            <a:r>
              <a:rPr lang="en-US" altLang="ko-KR" sz="1400"/>
              <a:t>Reload</a:t>
            </a:r>
            <a:r>
              <a:rPr lang="ko-KR" altLang="en-US" sz="1400"/>
              <a:t>를 하면서 반복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5602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195F-AA54-74E8-B419-E0561238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23" y="1809134"/>
            <a:ext cx="4091996" cy="3729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D3EDB-96B2-5578-72F4-4835F229F47D}"/>
              </a:ext>
            </a:extLst>
          </p:cNvPr>
          <p:cNvSpPr txBox="1"/>
          <p:nvPr/>
        </p:nvSpPr>
        <p:spPr>
          <a:xfrm>
            <a:off x="9039502" y="1162803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번에 </a:t>
            </a:r>
            <a:r>
              <a:rPr lang="en-US" altLang="ko-KR" sz="1400"/>
              <a:t>1</a:t>
            </a:r>
            <a:r>
              <a:rPr lang="ko-KR" altLang="en-US" sz="1400"/>
              <a:t>번나오는 전면 광고</a:t>
            </a:r>
          </a:p>
        </p:txBody>
      </p:sp>
      <p:pic>
        <p:nvPicPr>
          <p:cNvPr id="8" name="Movie_003">
            <a:hlinkClick r:id="" action="ppaction://media"/>
            <a:extLst>
              <a:ext uri="{FF2B5EF4-FFF2-40B4-BE49-F238E27FC236}">
                <a16:creationId xmlns:a16="http://schemas.microsoft.com/office/drawing/2014/main" id="{160B35FE-A765-1717-F7F0-8C11C78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8935" y="1917290"/>
            <a:ext cx="2477876" cy="4408283"/>
          </a:xfrm>
          <a:prstGeom prst="rect">
            <a:avLst/>
          </a:prstGeom>
        </p:spPr>
      </p:pic>
      <p:pic>
        <p:nvPicPr>
          <p:cNvPr id="9" name="Movie_004">
            <a:hlinkClick r:id="" action="ppaction://media"/>
            <a:extLst>
              <a:ext uri="{FF2B5EF4-FFF2-40B4-BE49-F238E27FC236}">
                <a16:creationId xmlns:a16="http://schemas.microsoft.com/office/drawing/2014/main" id="{33ADCC60-86C4-2F7E-2DEC-6C7D31CC9D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34095" y="1917289"/>
            <a:ext cx="2477876" cy="4408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8ECE-21DF-A2FE-DBF7-325B0C9225AC}"/>
              </a:ext>
            </a:extLst>
          </p:cNvPr>
          <p:cNvSpPr txBox="1"/>
          <p:nvPr/>
        </p:nvSpPr>
        <p:spPr>
          <a:xfrm>
            <a:off x="5404342" y="1165400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하단에 상시로 나오는 광고</a:t>
            </a:r>
          </a:p>
        </p:txBody>
      </p:sp>
    </p:spTree>
    <p:extLst>
      <p:ext uri="{BB962C8B-B14F-4D97-AF65-F5344CB8AC3E}">
        <p14:creationId xmlns:p14="http://schemas.microsoft.com/office/powerpoint/2010/main" val="3920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개요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RPG</a:t>
            </a:r>
            <a:r>
              <a:rPr lang="ko-KR" altLang="en-US" sz="4000"/>
              <a:t>형식 </a:t>
            </a:r>
            <a:r>
              <a:rPr lang="en-US" altLang="ko-KR" sz="4000"/>
              <a:t>1</a:t>
            </a:r>
            <a:r>
              <a:rPr lang="ko-KR" altLang="en-US" sz="4000"/>
              <a:t>인 전략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자동생성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UI</a:t>
            </a:r>
            <a:r>
              <a:rPr lang="ko-KR" altLang="en-US" sz="4000">
                <a:solidFill>
                  <a:srgbClr val="FFC000"/>
                </a:solidFill>
              </a:rPr>
              <a:t>자동화</a:t>
            </a:r>
            <a:r>
              <a:rPr lang="en-US" altLang="ko-KR" sz="4000"/>
              <a:t>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70676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2D</a:t>
            </a:r>
            <a:r>
              <a:rPr lang="ko-KR" altLang="en-US"/>
              <a:t>와 </a:t>
            </a:r>
            <a:r>
              <a:rPr lang="en-US" altLang="ko-KR"/>
              <a:t>3D</a:t>
            </a:r>
            <a:r>
              <a:rPr lang="ko-KR" altLang="en-US"/>
              <a:t>의 융합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302E-AB2A-93DA-FD7B-B7533CAF090F}"/>
              </a:ext>
            </a:extLst>
          </p:cNvPr>
          <p:cNvSpPr txBox="1"/>
          <p:nvPr/>
        </p:nvSpPr>
        <p:spPr>
          <a:xfrm>
            <a:off x="2449661" y="2064686"/>
            <a:ext cx="394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Player, Monster, Item </a:t>
            </a:r>
            <a:r>
              <a:rPr lang="ko-KR" altLang="en-US"/>
              <a:t>등 오브젝트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2D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12936-FE89-9356-70A5-67970C457547}"/>
              </a:ext>
            </a:extLst>
          </p:cNvPr>
          <p:cNvSpPr txBox="1"/>
          <p:nvPr/>
        </p:nvSpPr>
        <p:spPr>
          <a:xfrm>
            <a:off x="2449661" y="3711589"/>
            <a:ext cx="328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MapVoxel, Tile </a:t>
            </a:r>
            <a:r>
              <a:rPr lang="ko-KR" altLang="en-US"/>
              <a:t>등 오브젝트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3D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B1BBDE-FEC9-BAEC-B011-6BED3C66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899" y="3469353"/>
            <a:ext cx="1125909" cy="10672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7F068F-DD2C-8D4B-2625-6130211A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643" y="3468535"/>
            <a:ext cx="1827345" cy="10672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66DD0B-BC82-A6EB-3E38-F677D254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750" y="1613348"/>
            <a:ext cx="976574" cy="1272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32A217-9FAB-3896-B5E8-291236BBE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952" y="1613348"/>
            <a:ext cx="883423" cy="12720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E5D3D9-36C1-BE80-6797-969D71A15E26}"/>
              </a:ext>
            </a:extLst>
          </p:cNvPr>
          <p:cNvSpPr txBox="1"/>
          <p:nvPr/>
        </p:nvSpPr>
        <p:spPr>
          <a:xfrm>
            <a:off x="2788845" y="5244652"/>
            <a:ext cx="661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2D</a:t>
            </a:r>
            <a:r>
              <a:rPr lang="ko-KR" altLang="en-US"/>
              <a:t>와 </a:t>
            </a:r>
            <a:r>
              <a:rPr lang="en-US" altLang="ko-KR"/>
              <a:t>3D</a:t>
            </a:r>
            <a:r>
              <a:rPr lang="ko-KR" altLang="en-US"/>
              <a:t>가 공존하는 게임으로 자연스럽게 보이게하는 것이 중요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632BCF-C83A-128F-1EB9-EFD735B09FFC}"/>
              </a:ext>
            </a:extLst>
          </p:cNvPr>
          <p:cNvSpPr txBox="1"/>
          <p:nvPr/>
        </p:nvSpPr>
        <p:spPr>
          <a:xfrm>
            <a:off x="2434581" y="5813350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3D</a:t>
            </a:r>
            <a:r>
              <a:rPr lang="ko-KR" altLang="en-US"/>
              <a:t>를 넣은 이유 </a:t>
            </a:r>
            <a:r>
              <a:rPr lang="en-US" altLang="ko-KR"/>
              <a:t>: </a:t>
            </a:r>
            <a:r>
              <a:rPr lang="ko-KR" altLang="en-US"/>
              <a:t>빛 연출 및 타 게임에서 보기힘든 새로운 화면을 보여줌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6"/>
            <a:ext cx="3726426" cy="10364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2D</a:t>
            </a:r>
            <a:r>
              <a:rPr lang="ko-KR" altLang="en-US"/>
              <a:t>와 </a:t>
            </a:r>
            <a:r>
              <a:rPr lang="en-US" altLang="ko-KR"/>
              <a:t>3D</a:t>
            </a:r>
            <a:r>
              <a:rPr lang="ko-KR" altLang="en-US"/>
              <a:t>의 융합</a:t>
            </a:r>
            <a:br>
              <a:rPr lang="en-US" altLang="ko-KR"/>
            </a:br>
            <a:r>
              <a:rPr lang="ko-KR" altLang="en-US" sz="2200"/>
              <a:t> 트러블슈팅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7718B-FEA8-3B8F-6159-83EE955F053B}"/>
              </a:ext>
            </a:extLst>
          </p:cNvPr>
          <p:cNvSpPr txBox="1"/>
          <p:nvPr/>
        </p:nvSpPr>
        <p:spPr>
          <a:xfrm>
            <a:off x="5734362" y="1051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문제점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138EF-E483-3122-02FB-BCED21D87373}"/>
              </a:ext>
            </a:extLst>
          </p:cNvPr>
          <p:cNvSpPr txBox="1"/>
          <p:nvPr/>
        </p:nvSpPr>
        <p:spPr>
          <a:xfrm>
            <a:off x="668923" y="1693725"/>
            <a:ext cx="4018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2D</a:t>
            </a:r>
            <a:r>
              <a:rPr lang="ko-KR" altLang="en-US" sz="1400"/>
              <a:t>가 들어가므로 카메라는 </a:t>
            </a:r>
            <a:r>
              <a:rPr lang="en-US" altLang="ko-KR" sz="1400"/>
              <a:t>orthographic</a:t>
            </a:r>
            <a:r>
              <a:rPr lang="ko-KR" altLang="en-US" sz="1400"/>
              <a:t>이어야함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44833-AE35-E087-40C4-D5FF108BDC28}"/>
              </a:ext>
            </a:extLst>
          </p:cNvPr>
          <p:cNvSpPr txBox="1"/>
          <p:nvPr/>
        </p:nvSpPr>
        <p:spPr>
          <a:xfrm>
            <a:off x="390545" y="2063057"/>
            <a:ext cx="4575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카메라가 내려보는 방햐으로 보이면 </a:t>
            </a:r>
            <a:r>
              <a:rPr lang="en-US" altLang="ko-KR" sz="1400"/>
              <a:t>3D</a:t>
            </a:r>
            <a:r>
              <a:rPr lang="ko-KR" altLang="en-US" sz="1400"/>
              <a:t>의 장점이 사라짐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B3519-8B20-7653-B679-258D24AAA3AD}"/>
              </a:ext>
            </a:extLst>
          </p:cNvPr>
          <p:cNvSpPr txBox="1"/>
          <p:nvPr/>
        </p:nvSpPr>
        <p:spPr>
          <a:xfrm>
            <a:off x="8021592" y="1693724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카메라를 기울여야함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ABE67B-5C42-E52D-AE91-3C327DD9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67" y="2802430"/>
            <a:ext cx="3401339" cy="21735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050F43-61BE-DB32-4A85-FF442160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44" y="2736260"/>
            <a:ext cx="3505951" cy="21735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6F4DFF-727A-04EA-9C4A-F13179970B13}"/>
              </a:ext>
            </a:extLst>
          </p:cNvPr>
          <p:cNvSpPr txBox="1"/>
          <p:nvPr/>
        </p:nvSpPr>
        <p:spPr>
          <a:xfrm>
            <a:off x="6740792" y="2063056"/>
            <a:ext cx="4450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3D</a:t>
            </a:r>
            <a:r>
              <a:rPr lang="ko-KR" altLang="en-US" sz="1400"/>
              <a:t>의 입체적인 모습은 나오지만 </a:t>
            </a:r>
            <a:r>
              <a:rPr lang="en-US" altLang="ko-KR" sz="1400"/>
              <a:t>2D</a:t>
            </a:r>
            <a:r>
              <a:rPr lang="ko-KR" altLang="en-US" sz="1400"/>
              <a:t>이미지가 찌그러짐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E8A1727-FBED-508C-5578-6FFB0269A7E7}"/>
              </a:ext>
            </a:extLst>
          </p:cNvPr>
          <p:cNvSpPr/>
          <p:nvPr/>
        </p:nvSpPr>
        <p:spPr>
          <a:xfrm>
            <a:off x="5191432" y="3429000"/>
            <a:ext cx="1327355" cy="7497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66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3944833-AE35-E087-40C4-D5FF108BDC28}"/>
              </a:ext>
            </a:extLst>
          </p:cNvPr>
          <p:cNvSpPr txBox="1"/>
          <p:nvPr/>
        </p:nvSpPr>
        <p:spPr>
          <a:xfrm>
            <a:off x="4337538" y="736457"/>
            <a:ext cx="3332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목표 </a:t>
            </a:r>
            <a:r>
              <a:rPr lang="en-US" altLang="ko-KR" sz="1400"/>
              <a:t>: 2D</a:t>
            </a:r>
            <a:r>
              <a:rPr lang="ko-KR" altLang="en-US" sz="1400"/>
              <a:t>이미지를 세우고 보정값을 주자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DF1B3D7-3641-B461-4563-FF422917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65"/>
            <a:ext cx="3726426" cy="10364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2D</a:t>
            </a:r>
            <a:r>
              <a:rPr lang="ko-KR" altLang="en-US"/>
              <a:t>와 </a:t>
            </a:r>
            <a:r>
              <a:rPr lang="en-US" altLang="ko-KR"/>
              <a:t>3D</a:t>
            </a:r>
            <a:r>
              <a:rPr lang="ko-KR" altLang="en-US"/>
              <a:t>의 융합</a:t>
            </a:r>
            <a:br>
              <a:rPr lang="en-US" altLang="ko-KR"/>
            </a:br>
            <a:r>
              <a:rPr lang="ko-KR" altLang="en-US" sz="2200"/>
              <a:t> 트러블슈팅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49E6C-FF3C-5471-9D21-0F2D46768EF3}"/>
              </a:ext>
            </a:extLst>
          </p:cNvPr>
          <p:cNvSpPr txBox="1"/>
          <p:nvPr/>
        </p:nvSpPr>
        <p:spPr>
          <a:xfrm>
            <a:off x="467594" y="1924850"/>
            <a:ext cx="1694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보정값을 찾는 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819C15-4FE1-83D7-C7BE-11140DBC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2415507"/>
            <a:ext cx="2601480" cy="2330576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EF5E7FC-55F7-4144-2851-F97C392AC24E}"/>
              </a:ext>
            </a:extLst>
          </p:cNvPr>
          <p:cNvSpPr/>
          <p:nvPr/>
        </p:nvSpPr>
        <p:spPr>
          <a:xfrm>
            <a:off x="3279469" y="2980663"/>
            <a:ext cx="619433" cy="3736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B2DA1B-1ADA-578A-6868-6AE5E3FDCE2E}"/>
              </a:ext>
            </a:extLst>
          </p:cNvPr>
          <p:cNvSpPr txBox="1"/>
          <p:nvPr/>
        </p:nvSpPr>
        <p:spPr>
          <a:xfrm>
            <a:off x="3096164" y="3537859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문제 이해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FE5A74A-023D-7244-6183-DA8FD58E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48" y="2415508"/>
            <a:ext cx="2858252" cy="23305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2459E5-AB06-F0D1-44A6-CCBAA00BACDB}"/>
              </a:ext>
            </a:extLst>
          </p:cNvPr>
          <p:cNvSpPr txBox="1"/>
          <p:nvPr/>
        </p:nvSpPr>
        <p:spPr>
          <a:xfrm>
            <a:off x="912995" y="4928963"/>
            <a:ext cx="562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2D</a:t>
            </a:r>
            <a:r>
              <a:rPr lang="ko-KR" altLang="en-US" sz="1400"/>
              <a:t>이미지와 실제로 보이게 되는 이미지 사이의 각도를</a:t>
            </a:r>
            <a:r>
              <a:rPr lang="en-US" altLang="ko-KR" sz="1400"/>
              <a:t> alpha</a:t>
            </a:r>
            <a:r>
              <a:rPr lang="ko-KR" altLang="en-US" sz="1400"/>
              <a:t>라고 하자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E7A6AD-DAFE-225B-D7D7-AA4909020E1F}"/>
              </a:ext>
            </a:extLst>
          </p:cNvPr>
          <p:cNvSpPr txBox="1"/>
          <p:nvPr/>
        </p:nvSpPr>
        <p:spPr>
          <a:xfrm>
            <a:off x="1538878" y="5329669"/>
            <a:ext cx="4328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그렇다면 삼각함수에 의해 </a:t>
            </a:r>
            <a:r>
              <a:rPr lang="en-US" altLang="ko-KR" sz="1400"/>
              <a:t>arccos(alpha)</a:t>
            </a:r>
            <a:r>
              <a:rPr lang="ko-KR" altLang="en-US" sz="1400"/>
              <a:t>값을 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971A761-C47D-38EE-E96A-8379B869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814" y="2390967"/>
            <a:ext cx="3431691" cy="229378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1BB1EA0-CBAA-25F9-64AC-A0522DC40EA5}"/>
              </a:ext>
            </a:extLst>
          </p:cNvPr>
          <p:cNvSpPr/>
          <p:nvPr/>
        </p:nvSpPr>
        <p:spPr>
          <a:xfrm>
            <a:off x="7670503" y="2980663"/>
            <a:ext cx="619433" cy="3736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C08E4-EBF3-EF09-45ED-8A0EC3E0CC1F}"/>
              </a:ext>
            </a:extLst>
          </p:cNvPr>
          <p:cNvSpPr txBox="1"/>
          <p:nvPr/>
        </p:nvSpPr>
        <p:spPr>
          <a:xfrm>
            <a:off x="7414428" y="358079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해결책 이행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DF4B9B-6E7B-728E-EAF3-6F819F5A9245}"/>
              </a:ext>
            </a:extLst>
          </p:cNvPr>
          <p:cNvSpPr txBox="1"/>
          <p:nvPr/>
        </p:nvSpPr>
        <p:spPr>
          <a:xfrm>
            <a:off x="8742719" y="4746083"/>
            <a:ext cx="331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2D </a:t>
            </a:r>
            <a:r>
              <a:rPr lang="ko-KR" altLang="en-US" sz="1400"/>
              <a:t>이미지가 정상적으로 보이는 모습</a:t>
            </a:r>
          </a:p>
        </p:txBody>
      </p:sp>
    </p:spTree>
    <p:extLst>
      <p:ext uri="{BB962C8B-B14F-4D97-AF65-F5344CB8AC3E}">
        <p14:creationId xmlns:p14="http://schemas.microsoft.com/office/powerpoint/2010/main" val="423819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1092</TotalTime>
  <Words>1780</Words>
  <Application>Microsoft Office PowerPoint</Application>
  <PresentationFormat>와이드스크린</PresentationFormat>
  <Paragraphs>243</Paragraphs>
  <Slides>52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2D와 3D의 융합</vt:lpstr>
      <vt:lpstr>2D와 3D의 융합  트러블슈팅</vt:lpstr>
      <vt:lpstr>2D와 3D의 융합  트러블슈팅 해결</vt:lpstr>
      <vt:lpstr>UI 자동화</vt:lpstr>
      <vt:lpstr>UI 상속 구조</vt:lpstr>
      <vt:lpstr>클래스 다이어그램</vt:lpstr>
      <vt:lpstr>UI_Base</vt:lpstr>
      <vt:lpstr>UI_Base Get 구현</vt:lpstr>
      <vt:lpstr>UI_EventHandler 구조</vt:lpstr>
      <vt:lpstr>UI_EventHandler의 필요</vt:lpstr>
      <vt:lpstr>UI_EventHandler 구조</vt:lpstr>
      <vt:lpstr>UI_EventHandler</vt:lpstr>
      <vt:lpstr>UI_EventHandler</vt:lpstr>
      <vt:lpstr>최초 Map 자동생성 Tool 영상</vt:lpstr>
      <vt:lpstr>Map 자동생성 Tool 영상</vt:lpstr>
      <vt:lpstr>Map 자동생성 Tool 설명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27</cp:revision>
  <dcterms:created xsi:type="dcterms:W3CDTF">2024-10-03T00:56:07Z</dcterms:created>
  <dcterms:modified xsi:type="dcterms:W3CDTF">2024-10-17T06:19:12Z</dcterms:modified>
</cp:coreProperties>
</file>